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Open Sans" charset="0"/>
      <p:regular r:id="rId12"/>
    </p:embeddedFont>
    <p:embeddedFont>
      <p:font typeface="Heebo Light" charset="-79"/>
      <p:regular r:id="rId13"/>
    </p:embeddedFont>
    <p:embeddedFont>
      <p:font typeface="Montserrat" charset="0"/>
      <p:regular r:id="rId14"/>
    </p:embeddedFont>
    <p:embeddedFont>
      <p:font typeface="Libre Baskerville" charset="0"/>
      <p:regular r:id="rId15"/>
    </p:embeddedFont>
    <p:embeddedFont>
      <p:font typeface="Calibri"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35" autoAdjust="0"/>
    <p:restoredTop sz="94610" autoAdjust="0"/>
  </p:normalViewPr>
  <p:slideViewPr>
    <p:cSldViewPr snapToGrid="0" snapToObjects="1">
      <p:cViewPr varScale="1">
        <p:scale>
          <a:sx n="73" d="100"/>
          <a:sy n="73" d="100"/>
        </p:scale>
        <p:origin x="-859" y="-58"/>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3C095866-783C-4A67-AC44-4E422529B76F}" type="datetimeFigureOut">
              <a:rPr lang="en-US" smtClean="0"/>
              <a:t>9/18/2025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FBDE4F79-C2EC-4384-93CC-C94B1E18E6A5}" type="slidenum">
              <a:rPr lang="en-US" smtClean="0"/>
              <a:t>‹#›</a:t>
            </a:fld>
            <a:endParaRPr lang="en-US"/>
          </a:p>
        </p:txBody>
      </p:sp>
    </p:spTree>
    <p:extLst>
      <p:ext uri="{BB962C8B-B14F-4D97-AF65-F5344CB8AC3E}">
        <p14:creationId xmlns:p14="http://schemas.microsoft.com/office/powerpoint/2010/main" val="411307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2092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Techno Sales Dashboard Analysis (2020-22)</a:t>
            </a:r>
            <a:endParaRPr lang="en-US" sz="4450" dirty="0"/>
          </a:p>
        </p:txBody>
      </p:sp>
      <p:sp>
        <p:nvSpPr>
          <p:cNvPr id="4" name="Text 1"/>
          <p:cNvSpPr/>
          <p:nvPr/>
        </p:nvSpPr>
        <p:spPr>
          <a:xfrm>
            <a:off x="6089475" y="375189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An interactive Power BI dashboard for deep sales insights and performance reviews.</a:t>
            </a:r>
            <a:endParaRPr lang="en-US" sz="1750" dirty="0"/>
          </a:p>
        </p:txBody>
      </p:sp>
      <p:sp>
        <p:nvSpPr>
          <p:cNvPr id="5" name="Rectangle 4"/>
          <p:cNvSpPr/>
          <p:nvPr/>
        </p:nvSpPr>
        <p:spPr>
          <a:xfrm>
            <a:off x="12884727" y="7616536"/>
            <a:ext cx="1745673" cy="61306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30696" y="6100917"/>
            <a:ext cx="7315200" cy="802271"/>
          </a:xfrm>
          <a:prstGeom prst="rect">
            <a:avLst/>
          </a:prstGeom>
        </p:spPr>
        <p:txBody>
          <a:bodyPr>
            <a:spAutoFit/>
          </a:bodyPr>
          <a:lstStyle/>
          <a:p>
            <a:pPr algn="ctr">
              <a:lnSpc>
                <a:spcPts val="2850"/>
              </a:lnSpc>
            </a:pPr>
            <a:r>
              <a:rPr lang="en-US" dirty="0" smtClean="0">
                <a:solidFill>
                  <a:srgbClr val="FFFF00"/>
                </a:solidFill>
                <a:latin typeface="Open Sans" pitchFamily="34" charset="0"/>
                <a:ea typeface="Open Sans" pitchFamily="34" charset="-122"/>
                <a:cs typeface="Open Sans" pitchFamily="34" charset="-120"/>
              </a:rPr>
              <a:t>Presented by [ Faizan Ahmad Khan ] | [2402160140017] | [MCA] | [IMT College Of Engineering] | </a:t>
            </a:r>
            <a:endParaRPr lang="en-US" dirty="0">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665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Project Overview</a:t>
            </a:r>
            <a:endParaRPr lang="en-US" sz="2200" dirty="0"/>
          </a:p>
        </p:txBody>
      </p:sp>
      <p:sp>
        <p:nvSpPr>
          <p:cNvPr id="3" name="Shape 1"/>
          <p:cNvSpPr/>
          <p:nvPr/>
        </p:nvSpPr>
        <p:spPr>
          <a:xfrm>
            <a:off x="793790" y="2674501"/>
            <a:ext cx="6407944" cy="1730812"/>
          </a:xfrm>
          <a:prstGeom prst="roundRect">
            <a:avLst>
              <a:gd name="adj" fmla="val 8453"/>
            </a:avLst>
          </a:prstGeom>
          <a:solidFill>
            <a:srgbClr val="0D0A2C">
              <a:alpha val="95000"/>
            </a:srgbClr>
          </a:solidFill>
          <a:ln w="30480">
            <a:solidFill>
              <a:srgbClr val="4A2C85"/>
            </a:solidFill>
            <a:prstDash val="solid"/>
          </a:ln>
        </p:spPr>
      </p:sp>
      <p:pic>
        <p:nvPicPr>
          <p:cNvPr id="4" name="Image 0" descr="preencoded.png"/>
          <p:cNvPicPr>
            <a:picLocks noChangeAspect="1"/>
          </p:cNvPicPr>
          <p:nvPr/>
        </p:nvPicPr>
        <p:blipFill>
          <a:blip r:embed="rId3"/>
          <a:stretch>
            <a:fillRect/>
          </a:stretch>
        </p:blipFill>
        <p:spPr>
          <a:xfrm>
            <a:off x="763310" y="2674501"/>
            <a:ext cx="121920" cy="1730812"/>
          </a:xfrm>
          <a:prstGeom prst="rect">
            <a:avLst/>
          </a:prstGeom>
        </p:spPr>
      </p:pic>
      <p:sp>
        <p:nvSpPr>
          <p:cNvPr id="5" name="Text 2"/>
          <p:cNvSpPr/>
          <p:nvPr/>
        </p:nvSpPr>
        <p:spPr>
          <a:xfrm>
            <a:off x="1142524" y="29317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Objective</a:t>
            </a:r>
            <a:endParaRPr lang="en-US" sz="2200" dirty="0"/>
          </a:p>
        </p:txBody>
      </p:sp>
      <p:sp>
        <p:nvSpPr>
          <p:cNvPr id="6" name="Text 3"/>
          <p:cNvSpPr/>
          <p:nvPr/>
        </p:nvSpPr>
        <p:spPr>
          <a:xfrm>
            <a:off x="1142524" y="3422213"/>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Analyze Techno Sales data (2020-22) using Power BI for actionable insights.</a:t>
            </a:r>
            <a:endParaRPr lang="en-US" sz="1750" dirty="0"/>
          </a:p>
        </p:txBody>
      </p:sp>
      <p:sp>
        <p:nvSpPr>
          <p:cNvPr id="7" name="Shape 4"/>
          <p:cNvSpPr/>
          <p:nvPr/>
        </p:nvSpPr>
        <p:spPr>
          <a:xfrm>
            <a:off x="7428548" y="2674501"/>
            <a:ext cx="6408063" cy="1730812"/>
          </a:xfrm>
          <a:prstGeom prst="roundRect">
            <a:avLst>
              <a:gd name="adj" fmla="val 8453"/>
            </a:avLst>
          </a:prstGeom>
          <a:solidFill>
            <a:srgbClr val="0D0A2C">
              <a:alpha val="95000"/>
            </a:srgbClr>
          </a:solidFill>
          <a:ln w="30480">
            <a:solidFill>
              <a:srgbClr val="4A2C85"/>
            </a:solidFill>
            <a:prstDash val="solid"/>
          </a:ln>
        </p:spPr>
      </p:sp>
      <p:pic>
        <p:nvPicPr>
          <p:cNvPr id="8" name="Image 1" descr="preencoded.png"/>
          <p:cNvPicPr>
            <a:picLocks noChangeAspect="1"/>
          </p:cNvPicPr>
          <p:nvPr/>
        </p:nvPicPr>
        <p:blipFill>
          <a:blip r:embed="rId3"/>
          <a:stretch>
            <a:fillRect/>
          </a:stretch>
        </p:blipFill>
        <p:spPr>
          <a:xfrm>
            <a:off x="7398067" y="2674501"/>
            <a:ext cx="121920" cy="1730812"/>
          </a:xfrm>
          <a:prstGeom prst="rect">
            <a:avLst/>
          </a:prstGeom>
        </p:spPr>
      </p:pic>
      <p:sp>
        <p:nvSpPr>
          <p:cNvPr id="9" name="Text 5"/>
          <p:cNvSpPr/>
          <p:nvPr/>
        </p:nvSpPr>
        <p:spPr>
          <a:xfrm>
            <a:off x="7777282" y="29317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Preparation</a:t>
            </a:r>
            <a:endParaRPr lang="en-US" sz="2200" dirty="0"/>
          </a:p>
        </p:txBody>
      </p:sp>
      <p:sp>
        <p:nvSpPr>
          <p:cNvPr id="10" name="Text 6"/>
          <p:cNvSpPr/>
          <p:nvPr/>
        </p:nvSpPr>
        <p:spPr>
          <a:xfrm>
            <a:off x="7777282" y="3422213"/>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Data cleaning and modeling using Power Query and Star Schema design ensured accuracy.</a:t>
            </a:r>
            <a:endParaRPr lang="en-US" sz="1750" dirty="0"/>
          </a:p>
        </p:txBody>
      </p:sp>
      <p:sp>
        <p:nvSpPr>
          <p:cNvPr id="11" name="Shape 7"/>
          <p:cNvSpPr/>
          <p:nvPr/>
        </p:nvSpPr>
        <p:spPr>
          <a:xfrm>
            <a:off x="793790" y="4632127"/>
            <a:ext cx="6407944" cy="1730812"/>
          </a:xfrm>
          <a:prstGeom prst="roundRect">
            <a:avLst>
              <a:gd name="adj" fmla="val 8453"/>
            </a:avLst>
          </a:prstGeom>
          <a:solidFill>
            <a:srgbClr val="0D0A2C">
              <a:alpha val="95000"/>
            </a:srgbClr>
          </a:solidFill>
          <a:ln w="30480">
            <a:solidFill>
              <a:srgbClr val="4A2C85"/>
            </a:solidFill>
            <a:prstDash val="solid"/>
          </a:ln>
        </p:spPr>
      </p:sp>
      <p:pic>
        <p:nvPicPr>
          <p:cNvPr id="12" name="Image 2" descr="preencoded.png"/>
          <p:cNvPicPr>
            <a:picLocks noChangeAspect="1"/>
          </p:cNvPicPr>
          <p:nvPr/>
        </p:nvPicPr>
        <p:blipFill>
          <a:blip r:embed="rId3"/>
          <a:stretch>
            <a:fillRect/>
          </a:stretch>
        </p:blipFill>
        <p:spPr>
          <a:xfrm>
            <a:off x="763310" y="4632127"/>
            <a:ext cx="121920" cy="1730812"/>
          </a:xfrm>
          <a:prstGeom prst="rect">
            <a:avLst/>
          </a:prstGeom>
        </p:spPr>
      </p:pic>
      <p:sp>
        <p:nvSpPr>
          <p:cNvPr id="13" name="Text 8"/>
          <p:cNvSpPr/>
          <p:nvPr/>
        </p:nvSpPr>
        <p:spPr>
          <a:xfrm>
            <a:off x="1142524" y="4889421"/>
            <a:ext cx="2876788"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Dashboard Features</a:t>
            </a:r>
            <a:endParaRPr lang="en-US" sz="2200" dirty="0"/>
          </a:p>
        </p:txBody>
      </p:sp>
      <p:sp>
        <p:nvSpPr>
          <p:cNvPr id="14" name="Text 9"/>
          <p:cNvSpPr/>
          <p:nvPr/>
        </p:nvSpPr>
        <p:spPr>
          <a:xfrm>
            <a:off x="1142524" y="5379839"/>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Interactive dashboard </a:t>
            </a:r>
            <a:r>
              <a:rPr lang="en-US" sz="1750" dirty="0" smtClean="0">
                <a:solidFill>
                  <a:srgbClr val="DCD7E5"/>
                </a:solidFill>
                <a:latin typeface="Heebo Light" pitchFamily="34" charset="0"/>
                <a:ea typeface="Heebo Light" pitchFamily="34" charset="-122"/>
                <a:cs typeface="Heebo Light" pitchFamily="34" charset="-120"/>
              </a:rPr>
              <a:t>with clustered column chart, </a:t>
            </a:r>
            <a:r>
              <a:rPr lang="en-US" sz="1750" dirty="0">
                <a:solidFill>
                  <a:srgbClr val="DCD7E5"/>
                </a:solidFill>
                <a:latin typeface="Heebo Light" pitchFamily="34" charset="0"/>
                <a:ea typeface="Heebo Light" pitchFamily="34" charset="-122"/>
                <a:cs typeface="Heebo Light" pitchFamily="34" charset="-120"/>
              </a:rPr>
              <a:t>slicers, and geographical visualizations.</a:t>
            </a:r>
            <a:endParaRPr lang="en-US" sz="1750" dirty="0"/>
          </a:p>
        </p:txBody>
      </p:sp>
      <p:sp>
        <p:nvSpPr>
          <p:cNvPr id="15" name="Shape 10"/>
          <p:cNvSpPr/>
          <p:nvPr/>
        </p:nvSpPr>
        <p:spPr>
          <a:xfrm>
            <a:off x="7428548" y="4632127"/>
            <a:ext cx="6408063" cy="1730812"/>
          </a:xfrm>
          <a:prstGeom prst="roundRect">
            <a:avLst>
              <a:gd name="adj" fmla="val 8453"/>
            </a:avLst>
          </a:prstGeom>
          <a:solidFill>
            <a:srgbClr val="0D0A2C">
              <a:alpha val="95000"/>
            </a:srgbClr>
          </a:solidFill>
          <a:ln w="30480">
            <a:solidFill>
              <a:srgbClr val="4A2C85"/>
            </a:solidFill>
            <a:prstDash val="solid"/>
          </a:ln>
        </p:spPr>
      </p:sp>
      <p:pic>
        <p:nvPicPr>
          <p:cNvPr id="16" name="Image 3" descr="preencoded.png"/>
          <p:cNvPicPr>
            <a:picLocks noChangeAspect="1"/>
          </p:cNvPicPr>
          <p:nvPr/>
        </p:nvPicPr>
        <p:blipFill>
          <a:blip r:embed="rId3"/>
          <a:stretch>
            <a:fillRect/>
          </a:stretch>
        </p:blipFill>
        <p:spPr>
          <a:xfrm>
            <a:off x="7398067" y="4632127"/>
            <a:ext cx="121920" cy="1730812"/>
          </a:xfrm>
          <a:prstGeom prst="rect">
            <a:avLst/>
          </a:prstGeom>
        </p:spPr>
      </p:pic>
      <p:sp>
        <p:nvSpPr>
          <p:cNvPr id="17" name="Text 11"/>
          <p:cNvSpPr/>
          <p:nvPr/>
        </p:nvSpPr>
        <p:spPr>
          <a:xfrm>
            <a:off x="7777282" y="48894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Key Focus Areas</a:t>
            </a:r>
            <a:endParaRPr lang="en-US" sz="2200" dirty="0"/>
          </a:p>
        </p:txBody>
      </p:sp>
      <p:sp>
        <p:nvSpPr>
          <p:cNvPr id="18" name="Text 12"/>
          <p:cNvSpPr/>
          <p:nvPr/>
        </p:nvSpPr>
        <p:spPr>
          <a:xfrm>
            <a:off x="7777282" y="5379839"/>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Focused analysis on supervisors, categories, and state-wise sales performance.</a:t>
            </a:r>
            <a:endParaRPr lang="en-US" sz="1750" dirty="0"/>
          </a:p>
        </p:txBody>
      </p:sp>
      <p:sp>
        <p:nvSpPr>
          <p:cNvPr id="19" name="Rectangle 18"/>
          <p:cNvSpPr/>
          <p:nvPr/>
        </p:nvSpPr>
        <p:spPr>
          <a:xfrm>
            <a:off x="12884727" y="7616536"/>
            <a:ext cx="1745673" cy="61306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798802"/>
            <a:ext cx="4919305" cy="2631877"/>
          </a:xfrm>
          <a:prstGeom prst="rect">
            <a:avLst/>
          </a:prstGeom>
        </p:spPr>
      </p:pic>
      <p:sp>
        <p:nvSpPr>
          <p:cNvPr id="4"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Overall Sales Dashboard: A Comprehensive View</a:t>
            </a:r>
            <a:endParaRPr lang="en-US" sz="4450" dirty="0"/>
          </a:p>
        </p:txBody>
      </p:sp>
      <p:sp>
        <p:nvSpPr>
          <p:cNvPr id="5" name="Text 1"/>
          <p:cNvSpPr/>
          <p:nvPr/>
        </p:nvSpPr>
        <p:spPr>
          <a:xfrm>
            <a:off x="62801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This full view of the Power BI dashboard provides a snapshot of overall sales performance from 2020 to 2022, highlighting key metrics and trends.</a:t>
            </a:r>
            <a:endParaRPr lang="en-US" sz="1750" dirty="0"/>
          </a:p>
        </p:txBody>
      </p:sp>
      <p:sp>
        <p:nvSpPr>
          <p:cNvPr id="6" name="Rectangle 5"/>
          <p:cNvSpPr/>
          <p:nvPr/>
        </p:nvSpPr>
        <p:spPr>
          <a:xfrm>
            <a:off x="12884727" y="7616536"/>
            <a:ext cx="1745673" cy="61306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71632"/>
            <a:ext cx="3241238"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Performance Spotlight</a:t>
            </a:r>
            <a:endParaRPr lang="en-US" sz="2200" dirty="0"/>
          </a:p>
        </p:txBody>
      </p:sp>
      <p:sp>
        <p:nvSpPr>
          <p:cNvPr id="3" name="Text 1"/>
          <p:cNvSpPr/>
          <p:nvPr/>
        </p:nvSpPr>
        <p:spPr>
          <a:xfrm>
            <a:off x="793790" y="1507927"/>
            <a:ext cx="7604284"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Supervisor Performance: Aadil Khan</a:t>
            </a:r>
            <a:endParaRPr lang="en-US" sz="4450" dirty="0"/>
          </a:p>
        </p:txBody>
      </p:sp>
      <p:pic>
        <p:nvPicPr>
          <p:cNvPr id="4" name="Image 0" descr="preencoded.png"/>
          <p:cNvPicPr>
            <a:picLocks noChangeAspect="1"/>
          </p:cNvPicPr>
          <p:nvPr/>
        </p:nvPicPr>
        <p:blipFill>
          <a:blip r:embed="rId3"/>
          <a:stretch>
            <a:fillRect/>
          </a:stretch>
        </p:blipFill>
        <p:spPr>
          <a:xfrm>
            <a:off x="793790" y="3180636"/>
            <a:ext cx="7604284" cy="4105513"/>
          </a:xfrm>
          <a:prstGeom prst="rect">
            <a:avLst/>
          </a:prstGeom>
        </p:spPr>
      </p:pic>
      <p:sp>
        <p:nvSpPr>
          <p:cNvPr id="5" name="Text 2"/>
          <p:cNvSpPr/>
          <p:nvPr/>
        </p:nvSpPr>
        <p:spPr>
          <a:xfrm>
            <a:off x="8959096" y="1485186"/>
            <a:ext cx="4885015"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Aadil Khan consistently demonstrates strong sales leadership, with high performance across various categories. His team's regional sales data shows significant contribution to overall revenue.</a:t>
            </a:r>
            <a:endParaRPr lang="en-US" sz="1750" dirty="0"/>
          </a:p>
        </p:txBody>
      </p:sp>
      <p:sp>
        <p:nvSpPr>
          <p:cNvPr id="6" name="Shape 3"/>
          <p:cNvSpPr/>
          <p:nvPr/>
        </p:nvSpPr>
        <p:spPr>
          <a:xfrm>
            <a:off x="8959096" y="3554849"/>
            <a:ext cx="907256" cy="1760577"/>
          </a:xfrm>
          <a:prstGeom prst="roundRect">
            <a:avLst>
              <a:gd name="adj" fmla="val 360022"/>
            </a:avLst>
          </a:prstGeom>
          <a:solidFill>
            <a:srgbClr val="31136C"/>
          </a:solidFill>
          <a:ln w="7620">
            <a:solidFill>
              <a:srgbClr val="4A2C85"/>
            </a:solidFill>
            <a:prstDash val="solid"/>
          </a:ln>
        </p:spPr>
      </p:sp>
      <p:sp>
        <p:nvSpPr>
          <p:cNvPr id="7" name="Text 4"/>
          <p:cNvSpPr/>
          <p:nvPr/>
        </p:nvSpPr>
        <p:spPr>
          <a:xfrm>
            <a:off x="9242584" y="4222433"/>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8" name="Text 5"/>
          <p:cNvSpPr/>
          <p:nvPr/>
        </p:nvSpPr>
        <p:spPr>
          <a:xfrm>
            <a:off x="10093166" y="3781663"/>
            <a:ext cx="3071813"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Consistent High Sales</a:t>
            </a:r>
            <a:endParaRPr lang="en-US" sz="2200" dirty="0"/>
          </a:p>
        </p:txBody>
      </p:sp>
      <p:sp>
        <p:nvSpPr>
          <p:cNvPr id="9" name="Text 6"/>
          <p:cNvSpPr/>
          <p:nvPr/>
        </p:nvSpPr>
        <p:spPr>
          <a:xfrm>
            <a:off x="10093166" y="4362807"/>
            <a:ext cx="375094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Maintains top performance year-over-year.</a:t>
            </a:r>
            <a:endParaRPr lang="en-US" sz="1750" dirty="0"/>
          </a:p>
        </p:txBody>
      </p:sp>
      <p:sp>
        <p:nvSpPr>
          <p:cNvPr id="10" name="Shape 7"/>
          <p:cNvSpPr/>
          <p:nvPr/>
        </p:nvSpPr>
        <p:spPr>
          <a:xfrm>
            <a:off x="8959096" y="5542240"/>
            <a:ext cx="907256" cy="1760577"/>
          </a:xfrm>
          <a:prstGeom prst="roundRect">
            <a:avLst>
              <a:gd name="adj" fmla="val 360022"/>
            </a:avLst>
          </a:prstGeom>
          <a:solidFill>
            <a:srgbClr val="31136C"/>
          </a:solidFill>
          <a:ln w="7620">
            <a:solidFill>
              <a:srgbClr val="4A2C85"/>
            </a:solidFill>
            <a:prstDash val="solid"/>
          </a:ln>
        </p:spPr>
      </p:sp>
      <p:sp>
        <p:nvSpPr>
          <p:cNvPr id="11" name="Text 8"/>
          <p:cNvSpPr/>
          <p:nvPr/>
        </p:nvSpPr>
        <p:spPr>
          <a:xfrm>
            <a:off x="9242584" y="6209824"/>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2" name="Text 9"/>
          <p:cNvSpPr/>
          <p:nvPr/>
        </p:nvSpPr>
        <p:spPr>
          <a:xfrm>
            <a:off x="10093166" y="5769054"/>
            <a:ext cx="3391138"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Strong Regional Impact</a:t>
            </a:r>
            <a:endParaRPr lang="en-US" sz="2200" dirty="0"/>
          </a:p>
        </p:txBody>
      </p:sp>
      <p:sp>
        <p:nvSpPr>
          <p:cNvPr id="13" name="Text 10"/>
          <p:cNvSpPr/>
          <p:nvPr/>
        </p:nvSpPr>
        <p:spPr>
          <a:xfrm>
            <a:off x="10093166" y="6350198"/>
            <a:ext cx="375094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Significant revenue generation from his assigned territories.</a:t>
            </a:r>
            <a:endParaRPr lang="en-US" sz="1750" dirty="0"/>
          </a:p>
        </p:txBody>
      </p:sp>
      <p:sp>
        <p:nvSpPr>
          <p:cNvPr id="14" name="Rectangle 13"/>
          <p:cNvSpPr/>
          <p:nvPr/>
        </p:nvSpPr>
        <p:spPr>
          <a:xfrm>
            <a:off x="12884727" y="7616536"/>
            <a:ext cx="1745673" cy="61306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18542"/>
            <a:ext cx="3079194" cy="336590"/>
          </a:xfrm>
          <a:prstGeom prst="rect">
            <a:avLst/>
          </a:prstGeom>
          <a:noFill/>
          <a:ln/>
        </p:spPr>
        <p:txBody>
          <a:bodyPr wrap="none" lIns="0" tIns="0" rIns="0" bIns="0" rtlCol="0" anchor="t"/>
          <a:lstStyle/>
          <a:p>
            <a:pPr marL="0" indent="0" algn="l">
              <a:lnSpc>
                <a:spcPts val="2650"/>
              </a:lnSpc>
              <a:buNone/>
            </a:pPr>
            <a:r>
              <a:rPr lang="en-US" sz="2100" dirty="0">
                <a:solidFill>
                  <a:srgbClr val="F2F0F4"/>
                </a:solidFill>
                <a:latin typeface="Montserrat" pitchFamily="34" charset="0"/>
                <a:ea typeface="Montserrat" pitchFamily="34" charset="-122"/>
                <a:cs typeface="Montserrat" pitchFamily="34" charset="-120"/>
              </a:rPr>
              <a:t>Performance Spotlight</a:t>
            </a:r>
            <a:endParaRPr lang="en-US" sz="2100" dirty="0"/>
          </a:p>
        </p:txBody>
      </p:sp>
      <p:sp>
        <p:nvSpPr>
          <p:cNvPr id="3" name="Text 1"/>
          <p:cNvSpPr/>
          <p:nvPr/>
        </p:nvSpPr>
        <p:spPr>
          <a:xfrm>
            <a:off x="793790" y="1491377"/>
            <a:ext cx="4901565" cy="2068830"/>
          </a:xfrm>
          <a:prstGeom prst="rect">
            <a:avLst/>
          </a:prstGeom>
          <a:noFill/>
          <a:ln/>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Aarvi Gupta's dashboard view showcases her strategic approach to sales, excelling in specific product categories and driving substantial growth in her regions. Her detailed performance breakdown offers insights into effective sales strategies.</a:t>
            </a:r>
            <a:endParaRPr lang="en-US" sz="1650" dirty="0"/>
          </a:p>
        </p:txBody>
      </p:sp>
      <p:sp>
        <p:nvSpPr>
          <p:cNvPr id="4" name="Shape 2"/>
          <p:cNvSpPr/>
          <p:nvPr/>
        </p:nvSpPr>
        <p:spPr>
          <a:xfrm>
            <a:off x="793790" y="3802618"/>
            <a:ext cx="861893" cy="1327547"/>
          </a:xfrm>
          <a:prstGeom prst="roundRect">
            <a:avLst>
              <a:gd name="adj" fmla="val 360022"/>
            </a:avLst>
          </a:prstGeom>
          <a:solidFill>
            <a:srgbClr val="31136C"/>
          </a:solidFill>
          <a:ln w="7620">
            <a:solidFill>
              <a:srgbClr val="4A2C85"/>
            </a:solidFill>
            <a:prstDash val="solid"/>
          </a:ln>
        </p:spPr>
      </p:sp>
      <p:sp>
        <p:nvSpPr>
          <p:cNvPr id="5" name="Text 3"/>
          <p:cNvSpPr/>
          <p:nvPr/>
        </p:nvSpPr>
        <p:spPr>
          <a:xfrm>
            <a:off x="1063109" y="4264342"/>
            <a:ext cx="323136" cy="403979"/>
          </a:xfrm>
          <a:prstGeom prst="rect">
            <a:avLst/>
          </a:prstGeom>
          <a:noFill/>
          <a:ln/>
        </p:spPr>
        <p:txBody>
          <a:bodyPr wrap="none" lIns="0" tIns="0" rIns="0" bIns="0" rtlCol="0" anchor="t"/>
          <a:lstStyle/>
          <a:p>
            <a:pPr marL="0" indent="0" algn="l">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6" name="Text 4"/>
          <p:cNvSpPr/>
          <p:nvPr/>
        </p:nvSpPr>
        <p:spPr>
          <a:xfrm>
            <a:off x="1871067" y="4018002"/>
            <a:ext cx="3364825" cy="336590"/>
          </a:xfrm>
          <a:prstGeom prst="rect">
            <a:avLst/>
          </a:prstGeom>
          <a:noFill/>
          <a:ln/>
        </p:spPr>
        <p:txBody>
          <a:bodyPr wrap="none" lIns="0" tIns="0" rIns="0" bIns="0" rtlCol="0" anchor="t"/>
          <a:lstStyle/>
          <a:p>
            <a:pPr marL="0" indent="0" algn="l">
              <a:lnSpc>
                <a:spcPts val="2650"/>
              </a:lnSpc>
              <a:buNone/>
            </a:pPr>
            <a:r>
              <a:rPr lang="en-US" sz="2100" dirty="0">
                <a:solidFill>
                  <a:srgbClr val="DCD7E5"/>
                </a:solidFill>
                <a:latin typeface="Montserrat" pitchFamily="34" charset="0"/>
                <a:ea typeface="Montserrat" pitchFamily="34" charset="-122"/>
                <a:cs typeface="Montserrat" pitchFamily="34" charset="-120"/>
              </a:rPr>
              <a:t>Strategic Category Focus</a:t>
            </a:r>
            <a:endParaRPr lang="en-US" sz="2100" dirty="0"/>
          </a:p>
        </p:txBody>
      </p:sp>
      <p:sp>
        <p:nvSpPr>
          <p:cNvPr id="7" name="Text 5"/>
          <p:cNvSpPr/>
          <p:nvPr/>
        </p:nvSpPr>
        <p:spPr>
          <a:xfrm>
            <a:off x="1871067" y="4569976"/>
            <a:ext cx="3824288" cy="344805"/>
          </a:xfrm>
          <a:prstGeom prst="rect">
            <a:avLst/>
          </a:prstGeom>
          <a:noFill/>
          <a:ln/>
        </p:spPr>
        <p:txBody>
          <a:bodyPr wrap="non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Excels in key product segments.</a:t>
            </a:r>
            <a:endParaRPr lang="en-US" sz="1650" dirty="0"/>
          </a:p>
        </p:txBody>
      </p:sp>
      <p:sp>
        <p:nvSpPr>
          <p:cNvPr id="8" name="Shape 6"/>
          <p:cNvSpPr/>
          <p:nvPr/>
        </p:nvSpPr>
        <p:spPr>
          <a:xfrm>
            <a:off x="793790" y="5345549"/>
            <a:ext cx="861893" cy="1672352"/>
          </a:xfrm>
          <a:prstGeom prst="roundRect">
            <a:avLst>
              <a:gd name="adj" fmla="val 360022"/>
            </a:avLst>
          </a:prstGeom>
          <a:solidFill>
            <a:srgbClr val="31136C"/>
          </a:solidFill>
          <a:ln w="7620">
            <a:solidFill>
              <a:srgbClr val="4A2C85"/>
            </a:solidFill>
            <a:prstDash val="solid"/>
          </a:ln>
        </p:spPr>
      </p:sp>
      <p:sp>
        <p:nvSpPr>
          <p:cNvPr id="9" name="Text 7"/>
          <p:cNvSpPr/>
          <p:nvPr/>
        </p:nvSpPr>
        <p:spPr>
          <a:xfrm>
            <a:off x="1063109" y="5979676"/>
            <a:ext cx="323136" cy="403979"/>
          </a:xfrm>
          <a:prstGeom prst="rect">
            <a:avLst/>
          </a:prstGeom>
          <a:noFill/>
          <a:ln/>
        </p:spPr>
        <p:txBody>
          <a:bodyPr wrap="none" lIns="0" tIns="0" rIns="0" bIns="0" rtlCol="0" anchor="t"/>
          <a:lstStyle/>
          <a:p>
            <a:pPr marL="0" indent="0" algn="l">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0" name="Text 8"/>
          <p:cNvSpPr/>
          <p:nvPr/>
        </p:nvSpPr>
        <p:spPr>
          <a:xfrm>
            <a:off x="1871067" y="5560933"/>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DCD7E5"/>
                </a:solidFill>
                <a:latin typeface="Montserrat" pitchFamily="34" charset="0"/>
                <a:ea typeface="Montserrat" pitchFamily="34" charset="-122"/>
                <a:cs typeface="Montserrat" pitchFamily="34" charset="-120"/>
              </a:rPr>
              <a:t>Driving Growth</a:t>
            </a:r>
            <a:endParaRPr lang="en-US" sz="2100" dirty="0"/>
          </a:p>
        </p:txBody>
      </p:sp>
      <p:sp>
        <p:nvSpPr>
          <p:cNvPr id="11" name="Text 9"/>
          <p:cNvSpPr/>
          <p:nvPr/>
        </p:nvSpPr>
        <p:spPr>
          <a:xfrm>
            <a:off x="1871067" y="6112907"/>
            <a:ext cx="3824288" cy="689610"/>
          </a:xfrm>
          <a:prstGeom prst="rect">
            <a:avLst/>
          </a:prstGeom>
          <a:noFill/>
          <a:ln/>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Consistently contributes to overall sales expansion.</a:t>
            </a:r>
            <a:endParaRPr lang="en-US" sz="1650" dirty="0"/>
          </a:p>
        </p:txBody>
      </p:sp>
      <p:sp>
        <p:nvSpPr>
          <p:cNvPr id="12" name="Text 10"/>
          <p:cNvSpPr/>
          <p:nvPr/>
        </p:nvSpPr>
        <p:spPr>
          <a:xfrm>
            <a:off x="6228755" y="1512927"/>
            <a:ext cx="7615357" cy="1346835"/>
          </a:xfrm>
          <a:prstGeom prst="rect">
            <a:avLst/>
          </a:prstGeom>
          <a:noFill/>
          <a:ln/>
        </p:spPr>
        <p:txBody>
          <a:bodyPr wrap="square" lIns="0" tIns="0" rIns="0" bIns="0" rtlCol="0" anchor="t"/>
          <a:lstStyle/>
          <a:p>
            <a:pPr marL="0" indent="0" algn="l">
              <a:lnSpc>
                <a:spcPts val="5300"/>
              </a:lnSpc>
              <a:buNone/>
            </a:pPr>
            <a:r>
              <a:rPr lang="en-US" sz="4200" dirty="0">
                <a:solidFill>
                  <a:srgbClr val="F2F0F4"/>
                </a:solidFill>
                <a:latin typeface="Montserrat" pitchFamily="34" charset="0"/>
                <a:ea typeface="Montserrat" pitchFamily="34" charset="-122"/>
                <a:cs typeface="Montserrat" pitchFamily="34" charset="-120"/>
              </a:rPr>
              <a:t>Supervisor Performance: Aarvi Gupta</a:t>
            </a:r>
            <a:endParaRPr lang="en-US" sz="4200" dirty="0"/>
          </a:p>
        </p:txBody>
      </p:sp>
      <p:pic>
        <p:nvPicPr>
          <p:cNvPr id="13" name="Image 0" descr="preencoded.png"/>
          <p:cNvPicPr>
            <a:picLocks noChangeAspect="1"/>
          </p:cNvPicPr>
          <p:nvPr/>
        </p:nvPicPr>
        <p:blipFill>
          <a:blip r:embed="rId3"/>
          <a:stretch>
            <a:fillRect/>
          </a:stretch>
        </p:blipFill>
        <p:spPr>
          <a:xfrm>
            <a:off x="6228755" y="3102173"/>
            <a:ext cx="7234476" cy="3923943"/>
          </a:xfrm>
          <a:prstGeom prst="rect">
            <a:avLst/>
          </a:prstGeom>
        </p:spPr>
      </p:pic>
      <p:sp>
        <p:nvSpPr>
          <p:cNvPr id="14" name="Rectangle 13"/>
          <p:cNvSpPr/>
          <p:nvPr/>
        </p:nvSpPr>
        <p:spPr>
          <a:xfrm>
            <a:off x="12884727" y="7616536"/>
            <a:ext cx="1745673" cy="61306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58083"/>
            <a:ext cx="8072676"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Key Insights from Sales Data</a:t>
            </a:r>
            <a:endParaRPr lang="en-US" sz="4450" dirty="0"/>
          </a:p>
        </p:txBody>
      </p:sp>
      <p:sp>
        <p:nvSpPr>
          <p:cNvPr id="3" name="Shape 1"/>
          <p:cNvSpPr/>
          <p:nvPr/>
        </p:nvSpPr>
        <p:spPr>
          <a:xfrm>
            <a:off x="793790" y="2360652"/>
            <a:ext cx="6407944" cy="2040493"/>
          </a:xfrm>
          <a:prstGeom prst="roundRect">
            <a:avLst>
              <a:gd name="adj" fmla="val 7170"/>
            </a:avLst>
          </a:prstGeom>
          <a:solidFill>
            <a:srgbClr val="0D0A2C">
              <a:alpha val="95000"/>
            </a:srgbClr>
          </a:solidFill>
          <a:ln/>
        </p:spPr>
      </p:sp>
      <p:pic>
        <p:nvPicPr>
          <p:cNvPr id="4" name="Image 0" descr="preencoded.png"/>
          <p:cNvPicPr>
            <a:picLocks noChangeAspect="1"/>
          </p:cNvPicPr>
          <p:nvPr/>
        </p:nvPicPr>
        <p:blipFill>
          <a:blip r:embed="rId3"/>
          <a:stretch>
            <a:fillRect/>
          </a:stretch>
        </p:blipFill>
        <p:spPr>
          <a:xfrm>
            <a:off x="793790" y="2330172"/>
            <a:ext cx="6407944" cy="121920"/>
          </a:xfrm>
          <a:prstGeom prst="rect">
            <a:avLst/>
          </a:prstGeom>
        </p:spPr>
      </p:pic>
      <p:pic>
        <p:nvPicPr>
          <p:cNvPr id="5" name="Image 1" descr="preencoded.png"/>
          <p:cNvPicPr>
            <a:picLocks noChangeAspect="1"/>
          </p:cNvPicPr>
          <p:nvPr/>
        </p:nvPicPr>
        <p:blipFill>
          <a:blip r:embed="rId4"/>
          <a:stretch>
            <a:fillRect/>
          </a:stretch>
        </p:blipFill>
        <p:spPr>
          <a:xfrm>
            <a:off x="3657540" y="2020491"/>
            <a:ext cx="680442" cy="680442"/>
          </a:xfrm>
          <a:prstGeom prst="rect">
            <a:avLst/>
          </a:prstGeom>
        </p:spPr>
      </p:pic>
      <p:pic>
        <p:nvPicPr>
          <p:cNvPr id="6" name="Image 2" descr="preencoded.png"/>
          <p:cNvPicPr>
            <a:picLocks noChangeAspect="1"/>
          </p:cNvPicPr>
          <p:nvPr/>
        </p:nvPicPr>
        <p:blipFill>
          <a:blip r:embed="rId5"/>
          <a:stretch>
            <a:fillRect/>
          </a:stretch>
        </p:blipFill>
        <p:spPr>
          <a:xfrm>
            <a:off x="3861614" y="2190631"/>
            <a:ext cx="272177" cy="340162"/>
          </a:xfrm>
          <a:prstGeom prst="rect">
            <a:avLst/>
          </a:prstGeom>
        </p:spPr>
      </p:pic>
      <p:sp>
        <p:nvSpPr>
          <p:cNvPr id="7" name="Text 2"/>
          <p:cNvSpPr/>
          <p:nvPr/>
        </p:nvSpPr>
        <p:spPr>
          <a:xfrm>
            <a:off x="1051084" y="2927628"/>
            <a:ext cx="3206353"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Top State Contribution</a:t>
            </a:r>
            <a:endParaRPr lang="en-US" sz="2200" dirty="0"/>
          </a:p>
        </p:txBody>
      </p:sp>
      <p:sp>
        <p:nvSpPr>
          <p:cNvPr id="8" name="Text 3"/>
          <p:cNvSpPr/>
          <p:nvPr/>
        </p:nvSpPr>
        <p:spPr>
          <a:xfrm>
            <a:off x="1051084" y="341804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The </a:t>
            </a:r>
            <a:r>
              <a:rPr lang="en-US" sz="1750" dirty="0">
                <a:solidFill>
                  <a:srgbClr val="481C9E"/>
                </a:solidFill>
                <a:latin typeface="Heebo Light" pitchFamily="34" charset="0"/>
                <a:ea typeface="Heebo Light" pitchFamily="34" charset="-122"/>
                <a:cs typeface="Heebo Light" pitchFamily="34" charset="-120"/>
              </a:rPr>
              <a:t>top 5 states</a:t>
            </a:r>
            <a:r>
              <a:rPr lang="en-US" sz="1750" dirty="0">
                <a:solidFill>
                  <a:srgbClr val="DCD7E5"/>
                </a:solidFill>
                <a:latin typeface="Heebo Light" pitchFamily="34" charset="0"/>
                <a:ea typeface="Heebo Light" pitchFamily="34" charset="-122"/>
                <a:cs typeface="Heebo Light" pitchFamily="34" charset="-120"/>
              </a:rPr>
              <a:t> collectively account for </a:t>
            </a:r>
            <a:r>
              <a:rPr lang="en-US" sz="1750" dirty="0">
                <a:solidFill>
                  <a:srgbClr val="481C9E"/>
                </a:solidFill>
                <a:latin typeface="Heebo Light" pitchFamily="34" charset="0"/>
                <a:ea typeface="Heebo Light" pitchFamily="34" charset="-122"/>
                <a:cs typeface="Heebo Light" pitchFamily="34" charset="-120"/>
              </a:rPr>
              <a:t>65% of total revenue</a:t>
            </a:r>
            <a:r>
              <a:rPr lang="en-US" sz="1750" dirty="0">
                <a:solidFill>
                  <a:srgbClr val="DCD7E5"/>
                </a:solidFill>
                <a:latin typeface="Heebo Light" pitchFamily="34" charset="0"/>
                <a:ea typeface="Heebo Light" pitchFamily="34" charset="-122"/>
                <a:cs typeface="Heebo Light" pitchFamily="34" charset="-120"/>
              </a:rPr>
              <a:t>, indicating concentrated market strength.</a:t>
            </a:r>
            <a:endParaRPr lang="en-US" sz="1750" dirty="0"/>
          </a:p>
        </p:txBody>
      </p:sp>
      <p:sp>
        <p:nvSpPr>
          <p:cNvPr id="9" name="Shape 4"/>
          <p:cNvSpPr/>
          <p:nvPr/>
        </p:nvSpPr>
        <p:spPr>
          <a:xfrm>
            <a:off x="7428548" y="2360652"/>
            <a:ext cx="6408063" cy="2040493"/>
          </a:xfrm>
          <a:prstGeom prst="roundRect">
            <a:avLst>
              <a:gd name="adj" fmla="val 7170"/>
            </a:avLst>
          </a:prstGeom>
          <a:solidFill>
            <a:srgbClr val="0D0A2C">
              <a:alpha val="95000"/>
            </a:srgbClr>
          </a:solidFill>
          <a:ln/>
        </p:spPr>
      </p:sp>
      <p:pic>
        <p:nvPicPr>
          <p:cNvPr id="10" name="Image 3" descr="preencoded.png"/>
          <p:cNvPicPr>
            <a:picLocks noChangeAspect="1"/>
          </p:cNvPicPr>
          <p:nvPr/>
        </p:nvPicPr>
        <p:blipFill>
          <a:blip r:embed="rId3"/>
          <a:stretch>
            <a:fillRect/>
          </a:stretch>
        </p:blipFill>
        <p:spPr>
          <a:xfrm>
            <a:off x="7428548" y="2330172"/>
            <a:ext cx="6408063" cy="121920"/>
          </a:xfrm>
          <a:prstGeom prst="rect">
            <a:avLst/>
          </a:prstGeom>
        </p:spPr>
      </p:pic>
      <p:pic>
        <p:nvPicPr>
          <p:cNvPr id="11" name="Image 4" descr="preencoded.png"/>
          <p:cNvPicPr>
            <a:picLocks noChangeAspect="1"/>
          </p:cNvPicPr>
          <p:nvPr/>
        </p:nvPicPr>
        <p:blipFill>
          <a:blip r:embed="rId4"/>
          <a:stretch>
            <a:fillRect/>
          </a:stretch>
        </p:blipFill>
        <p:spPr>
          <a:xfrm>
            <a:off x="10292298" y="2020491"/>
            <a:ext cx="680442" cy="680442"/>
          </a:xfrm>
          <a:prstGeom prst="rect">
            <a:avLst/>
          </a:prstGeom>
        </p:spPr>
      </p:pic>
      <p:pic>
        <p:nvPicPr>
          <p:cNvPr id="12" name="Image 5" descr="preencoded.png"/>
          <p:cNvPicPr>
            <a:picLocks noChangeAspect="1"/>
          </p:cNvPicPr>
          <p:nvPr/>
        </p:nvPicPr>
        <p:blipFill>
          <a:blip r:embed="rId6"/>
          <a:stretch>
            <a:fillRect/>
          </a:stretch>
        </p:blipFill>
        <p:spPr>
          <a:xfrm>
            <a:off x="10496371" y="2190631"/>
            <a:ext cx="272177" cy="340162"/>
          </a:xfrm>
          <a:prstGeom prst="rect">
            <a:avLst/>
          </a:prstGeom>
        </p:spPr>
      </p:pic>
      <p:sp>
        <p:nvSpPr>
          <p:cNvPr id="13" name="Text 5"/>
          <p:cNvSpPr/>
          <p:nvPr/>
        </p:nvSpPr>
        <p:spPr>
          <a:xfrm>
            <a:off x="7685842" y="2927628"/>
            <a:ext cx="3689271"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Product Category Leaders</a:t>
            </a:r>
            <a:endParaRPr lang="en-US" sz="2200" dirty="0"/>
          </a:p>
        </p:txBody>
      </p:sp>
      <p:sp>
        <p:nvSpPr>
          <p:cNvPr id="14" name="Text 6"/>
          <p:cNvSpPr/>
          <p:nvPr/>
        </p:nvSpPr>
        <p:spPr>
          <a:xfrm>
            <a:off x="7685842" y="341804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481C9E"/>
                </a:solidFill>
                <a:latin typeface="Heebo Light" pitchFamily="34" charset="0"/>
                <a:ea typeface="Heebo Light" pitchFamily="34" charset="-122"/>
                <a:cs typeface="Heebo Light" pitchFamily="34" charset="-120"/>
              </a:rPr>
              <a:t>SSDs and Graphic Cards</a:t>
            </a:r>
            <a:r>
              <a:rPr lang="en-US" sz="1750" dirty="0">
                <a:solidFill>
                  <a:srgbClr val="DCD7E5"/>
                </a:solidFill>
                <a:latin typeface="Heebo Light" pitchFamily="34" charset="0"/>
                <a:ea typeface="Heebo Light" pitchFamily="34" charset="-122"/>
                <a:cs typeface="Heebo Light" pitchFamily="34" charset="-120"/>
              </a:rPr>
              <a:t> are the highest-selling product categories, reflecting strong demand in the tech sector.</a:t>
            </a:r>
            <a:endParaRPr lang="en-US" sz="1750" dirty="0"/>
          </a:p>
        </p:txBody>
      </p:sp>
      <p:sp>
        <p:nvSpPr>
          <p:cNvPr id="15" name="Shape 7"/>
          <p:cNvSpPr/>
          <p:nvPr/>
        </p:nvSpPr>
        <p:spPr>
          <a:xfrm>
            <a:off x="793790" y="4968121"/>
            <a:ext cx="6407944" cy="2403396"/>
          </a:xfrm>
          <a:prstGeom prst="roundRect">
            <a:avLst>
              <a:gd name="adj" fmla="val 6087"/>
            </a:avLst>
          </a:prstGeom>
          <a:solidFill>
            <a:srgbClr val="0D0A2C">
              <a:alpha val="95000"/>
            </a:srgbClr>
          </a:solidFill>
          <a:ln/>
        </p:spPr>
      </p:sp>
      <p:pic>
        <p:nvPicPr>
          <p:cNvPr id="16" name="Image 6" descr="preencoded.png"/>
          <p:cNvPicPr>
            <a:picLocks noChangeAspect="1"/>
          </p:cNvPicPr>
          <p:nvPr/>
        </p:nvPicPr>
        <p:blipFill>
          <a:blip r:embed="rId3"/>
          <a:stretch>
            <a:fillRect/>
          </a:stretch>
        </p:blipFill>
        <p:spPr>
          <a:xfrm>
            <a:off x="793790" y="4937641"/>
            <a:ext cx="6407944" cy="121920"/>
          </a:xfrm>
          <a:prstGeom prst="rect">
            <a:avLst/>
          </a:prstGeom>
        </p:spPr>
      </p:pic>
      <p:pic>
        <p:nvPicPr>
          <p:cNvPr id="17" name="Image 7" descr="preencoded.png"/>
          <p:cNvPicPr>
            <a:picLocks noChangeAspect="1"/>
          </p:cNvPicPr>
          <p:nvPr/>
        </p:nvPicPr>
        <p:blipFill>
          <a:blip r:embed="rId4"/>
          <a:stretch>
            <a:fillRect/>
          </a:stretch>
        </p:blipFill>
        <p:spPr>
          <a:xfrm>
            <a:off x="3657540" y="4627959"/>
            <a:ext cx="680442" cy="680442"/>
          </a:xfrm>
          <a:prstGeom prst="rect">
            <a:avLst/>
          </a:prstGeom>
        </p:spPr>
      </p:pic>
      <p:pic>
        <p:nvPicPr>
          <p:cNvPr id="18" name="Image 8" descr="preencoded.png"/>
          <p:cNvPicPr>
            <a:picLocks noChangeAspect="1"/>
          </p:cNvPicPr>
          <p:nvPr/>
        </p:nvPicPr>
        <p:blipFill>
          <a:blip r:embed="rId7"/>
          <a:stretch>
            <a:fillRect/>
          </a:stretch>
        </p:blipFill>
        <p:spPr>
          <a:xfrm>
            <a:off x="3861614" y="4798100"/>
            <a:ext cx="272177" cy="340162"/>
          </a:xfrm>
          <a:prstGeom prst="rect">
            <a:avLst/>
          </a:prstGeom>
        </p:spPr>
      </p:pic>
      <p:sp>
        <p:nvSpPr>
          <p:cNvPr id="19" name="Text 8"/>
          <p:cNvSpPr/>
          <p:nvPr/>
        </p:nvSpPr>
        <p:spPr>
          <a:xfrm>
            <a:off x="1051084" y="55350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Top Supervisors</a:t>
            </a:r>
            <a:endParaRPr lang="en-US" sz="2200" dirty="0"/>
          </a:p>
        </p:txBody>
      </p:sp>
      <p:sp>
        <p:nvSpPr>
          <p:cNvPr id="20" name="Text 9"/>
          <p:cNvSpPr/>
          <p:nvPr/>
        </p:nvSpPr>
        <p:spPr>
          <a:xfrm>
            <a:off x="1051084" y="6025515"/>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481C9E"/>
                </a:solidFill>
                <a:latin typeface="Heebo Light" pitchFamily="34" charset="0"/>
                <a:ea typeface="Heebo Light" pitchFamily="34" charset="-122"/>
                <a:cs typeface="Heebo Light" pitchFamily="34" charset="-120"/>
              </a:rPr>
              <a:t>Aadil Khan and Aarvi Gupta</a:t>
            </a:r>
            <a:r>
              <a:rPr lang="en-US" sz="1750" dirty="0">
                <a:solidFill>
                  <a:srgbClr val="DCD7E5"/>
                </a:solidFill>
                <a:latin typeface="Heebo Light" pitchFamily="34" charset="0"/>
                <a:ea typeface="Heebo Light" pitchFamily="34" charset="-122"/>
                <a:cs typeface="Heebo Light" pitchFamily="34" charset="-120"/>
              </a:rPr>
              <a:t> are key contributors to sales volume, demonstrating effective leadership and sales strategies.</a:t>
            </a:r>
            <a:endParaRPr lang="en-US" sz="1750" dirty="0"/>
          </a:p>
        </p:txBody>
      </p:sp>
      <p:sp>
        <p:nvSpPr>
          <p:cNvPr id="21" name="Shape 10"/>
          <p:cNvSpPr/>
          <p:nvPr/>
        </p:nvSpPr>
        <p:spPr>
          <a:xfrm>
            <a:off x="7428548" y="4968121"/>
            <a:ext cx="6408063" cy="2403396"/>
          </a:xfrm>
          <a:prstGeom prst="roundRect">
            <a:avLst>
              <a:gd name="adj" fmla="val 6087"/>
            </a:avLst>
          </a:prstGeom>
          <a:solidFill>
            <a:srgbClr val="0D0A2C">
              <a:alpha val="95000"/>
            </a:srgbClr>
          </a:solidFill>
          <a:ln/>
        </p:spPr>
      </p:sp>
      <p:pic>
        <p:nvPicPr>
          <p:cNvPr id="22" name="Image 9" descr="preencoded.png"/>
          <p:cNvPicPr>
            <a:picLocks noChangeAspect="1"/>
          </p:cNvPicPr>
          <p:nvPr/>
        </p:nvPicPr>
        <p:blipFill>
          <a:blip r:embed="rId3"/>
          <a:stretch>
            <a:fillRect/>
          </a:stretch>
        </p:blipFill>
        <p:spPr>
          <a:xfrm>
            <a:off x="7428548" y="4937641"/>
            <a:ext cx="6408063" cy="121920"/>
          </a:xfrm>
          <a:prstGeom prst="rect">
            <a:avLst/>
          </a:prstGeom>
        </p:spPr>
      </p:pic>
      <p:pic>
        <p:nvPicPr>
          <p:cNvPr id="23" name="Image 10" descr="preencoded.png"/>
          <p:cNvPicPr>
            <a:picLocks noChangeAspect="1"/>
          </p:cNvPicPr>
          <p:nvPr/>
        </p:nvPicPr>
        <p:blipFill>
          <a:blip r:embed="rId4"/>
          <a:stretch>
            <a:fillRect/>
          </a:stretch>
        </p:blipFill>
        <p:spPr>
          <a:xfrm>
            <a:off x="10292298" y="4627959"/>
            <a:ext cx="680442" cy="680442"/>
          </a:xfrm>
          <a:prstGeom prst="rect">
            <a:avLst/>
          </a:prstGeom>
        </p:spPr>
      </p:pic>
      <p:pic>
        <p:nvPicPr>
          <p:cNvPr id="24" name="Image 11" descr="preencoded.png"/>
          <p:cNvPicPr>
            <a:picLocks noChangeAspect="1"/>
          </p:cNvPicPr>
          <p:nvPr/>
        </p:nvPicPr>
        <p:blipFill>
          <a:blip r:embed="rId8"/>
          <a:stretch>
            <a:fillRect/>
          </a:stretch>
        </p:blipFill>
        <p:spPr>
          <a:xfrm>
            <a:off x="10496371" y="4798100"/>
            <a:ext cx="272177" cy="340162"/>
          </a:xfrm>
          <a:prstGeom prst="rect">
            <a:avLst/>
          </a:prstGeom>
        </p:spPr>
      </p:pic>
      <p:sp>
        <p:nvSpPr>
          <p:cNvPr id="25" name="Text 11"/>
          <p:cNvSpPr/>
          <p:nvPr/>
        </p:nvSpPr>
        <p:spPr>
          <a:xfrm>
            <a:off x="7685842" y="55350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Leading Brands</a:t>
            </a:r>
            <a:endParaRPr lang="en-US" sz="2200" dirty="0"/>
          </a:p>
        </p:txBody>
      </p:sp>
      <p:sp>
        <p:nvSpPr>
          <p:cNvPr id="26" name="Text 12"/>
          <p:cNvSpPr/>
          <p:nvPr/>
        </p:nvSpPr>
        <p:spPr>
          <a:xfrm>
            <a:off x="7685842" y="6025515"/>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481C9E"/>
                </a:solidFill>
                <a:latin typeface="Heebo Light" pitchFamily="34" charset="0"/>
                <a:ea typeface="Heebo Light" pitchFamily="34" charset="-122"/>
                <a:cs typeface="Heebo Light" pitchFamily="34" charset="-120"/>
              </a:rPr>
              <a:t>Intel, Samsung, and Asus</a:t>
            </a:r>
            <a:r>
              <a:rPr lang="en-US" sz="1750" dirty="0">
                <a:solidFill>
                  <a:srgbClr val="DCD7E5"/>
                </a:solidFill>
                <a:latin typeface="Heebo Light" pitchFamily="34" charset="0"/>
                <a:ea typeface="Heebo Light" pitchFamily="34" charset="-122"/>
                <a:cs typeface="Heebo Light" pitchFamily="34" charset="-120"/>
              </a:rPr>
              <a:t> dominate total sales by brand, showcasing strong consumer preference and market presence.</a:t>
            </a:r>
            <a:endParaRPr lang="en-US" sz="1750" dirty="0"/>
          </a:p>
        </p:txBody>
      </p:sp>
      <p:sp>
        <p:nvSpPr>
          <p:cNvPr id="27" name="Rectangle 26"/>
          <p:cNvSpPr/>
          <p:nvPr/>
        </p:nvSpPr>
        <p:spPr>
          <a:xfrm>
            <a:off x="12884727" y="7616536"/>
            <a:ext cx="1745673" cy="613064"/>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27842"/>
            <a:ext cx="8156019"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Strategic Recommendations</a:t>
            </a:r>
            <a:endParaRPr lang="en-US" sz="4450" dirty="0"/>
          </a:p>
        </p:txBody>
      </p:sp>
      <p:sp>
        <p:nvSpPr>
          <p:cNvPr id="3" name="Shape 1"/>
          <p:cNvSpPr/>
          <p:nvPr/>
        </p:nvSpPr>
        <p:spPr>
          <a:xfrm>
            <a:off x="793790" y="1990249"/>
            <a:ext cx="6407944" cy="2592348"/>
          </a:xfrm>
          <a:prstGeom prst="roundRect">
            <a:avLst>
              <a:gd name="adj" fmla="val 3675"/>
            </a:avLst>
          </a:prstGeom>
          <a:solidFill>
            <a:srgbClr val="31136C"/>
          </a:solidFill>
          <a:ln w="7620">
            <a:solidFill>
              <a:srgbClr val="4A2C85"/>
            </a:solidFill>
            <a:prstDash val="solid"/>
          </a:ln>
        </p:spPr>
      </p:sp>
      <p:pic>
        <p:nvPicPr>
          <p:cNvPr id="4" name="Image 0" descr="preencoded.png"/>
          <p:cNvPicPr>
            <a:picLocks noChangeAspect="1"/>
          </p:cNvPicPr>
          <p:nvPr/>
        </p:nvPicPr>
        <p:blipFill>
          <a:blip r:embed="rId3"/>
          <a:stretch>
            <a:fillRect/>
          </a:stretch>
        </p:blipFill>
        <p:spPr>
          <a:xfrm>
            <a:off x="1028224" y="2224683"/>
            <a:ext cx="680442" cy="680442"/>
          </a:xfrm>
          <a:prstGeom prst="rect">
            <a:avLst/>
          </a:prstGeom>
        </p:spPr>
      </p:pic>
      <p:pic>
        <p:nvPicPr>
          <p:cNvPr id="5" name="Image 1" descr="preencoded.png"/>
          <p:cNvPicPr>
            <a:picLocks noChangeAspect="1"/>
          </p:cNvPicPr>
          <p:nvPr/>
        </p:nvPicPr>
        <p:blipFill>
          <a:blip r:embed="rId4"/>
          <a:stretch>
            <a:fillRect/>
          </a:stretch>
        </p:blipFill>
        <p:spPr>
          <a:xfrm>
            <a:off x="1215390" y="2373511"/>
            <a:ext cx="306110" cy="382667"/>
          </a:xfrm>
          <a:prstGeom prst="rect">
            <a:avLst/>
          </a:prstGeom>
        </p:spPr>
      </p:pic>
      <p:sp>
        <p:nvSpPr>
          <p:cNvPr id="6" name="Text 2"/>
          <p:cNvSpPr/>
          <p:nvPr/>
        </p:nvSpPr>
        <p:spPr>
          <a:xfrm>
            <a:off x="1028224" y="31319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Optimize Inventory</a:t>
            </a:r>
            <a:endParaRPr lang="en-US" sz="2200" dirty="0"/>
          </a:p>
        </p:txBody>
      </p:sp>
      <p:sp>
        <p:nvSpPr>
          <p:cNvPr id="7" name="Text 3"/>
          <p:cNvSpPr/>
          <p:nvPr/>
        </p:nvSpPr>
        <p:spPr>
          <a:xfrm>
            <a:off x="1028224" y="3622358"/>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Increase stock for SSDs and Graphic Cards to meet sustained high demand and prevent stockouts.</a:t>
            </a:r>
            <a:endParaRPr lang="en-US" sz="1750" dirty="0"/>
          </a:p>
        </p:txBody>
      </p:sp>
      <p:sp>
        <p:nvSpPr>
          <p:cNvPr id="8" name="Shape 4"/>
          <p:cNvSpPr/>
          <p:nvPr/>
        </p:nvSpPr>
        <p:spPr>
          <a:xfrm>
            <a:off x="7428548" y="1990249"/>
            <a:ext cx="6408063" cy="2592348"/>
          </a:xfrm>
          <a:prstGeom prst="roundRect">
            <a:avLst>
              <a:gd name="adj" fmla="val 3675"/>
            </a:avLst>
          </a:prstGeom>
          <a:solidFill>
            <a:srgbClr val="31136C"/>
          </a:solidFill>
          <a:ln w="7620">
            <a:solidFill>
              <a:srgbClr val="4A2C85"/>
            </a:solidFill>
            <a:prstDash val="solid"/>
          </a:ln>
        </p:spPr>
      </p:sp>
      <p:pic>
        <p:nvPicPr>
          <p:cNvPr id="9" name="Image 2" descr="preencoded.png"/>
          <p:cNvPicPr>
            <a:picLocks noChangeAspect="1"/>
          </p:cNvPicPr>
          <p:nvPr/>
        </p:nvPicPr>
        <p:blipFill>
          <a:blip r:embed="rId5"/>
          <a:stretch>
            <a:fillRect/>
          </a:stretch>
        </p:blipFill>
        <p:spPr>
          <a:xfrm>
            <a:off x="7662982" y="2224683"/>
            <a:ext cx="680442" cy="680442"/>
          </a:xfrm>
          <a:prstGeom prst="rect">
            <a:avLst/>
          </a:prstGeom>
        </p:spPr>
      </p:pic>
      <p:pic>
        <p:nvPicPr>
          <p:cNvPr id="10" name="Image 3" descr="preencoded.png"/>
          <p:cNvPicPr>
            <a:picLocks noChangeAspect="1"/>
          </p:cNvPicPr>
          <p:nvPr/>
        </p:nvPicPr>
        <p:blipFill>
          <a:blip r:embed="rId6"/>
          <a:stretch>
            <a:fillRect/>
          </a:stretch>
        </p:blipFill>
        <p:spPr>
          <a:xfrm>
            <a:off x="7850148" y="2373511"/>
            <a:ext cx="306110" cy="382667"/>
          </a:xfrm>
          <a:prstGeom prst="rect">
            <a:avLst/>
          </a:prstGeom>
        </p:spPr>
      </p:pic>
      <p:sp>
        <p:nvSpPr>
          <p:cNvPr id="11" name="Text 5"/>
          <p:cNvSpPr/>
          <p:nvPr/>
        </p:nvSpPr>
        <p:spPr>
          <a:xfrm>
            <a:off x="7662982" y="31319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Targeted Marketing</a:t>
            </a:r>
            <a:endParaRPr lang="en-US" sz="2200" dirty="0"/>
          </a:p>
        </p:txBody>
      </p:sp>
      <p:sp>
        <p:nvSpPr>
          <p:cNvPr id="12" name="Text 6"/>
          <p:cNvSpPr/>
          <p:nvPr/>
        </p:nvSpPr>
        <p:spPr>
          <a:xfrm>
            <a:off x="7662982" y="3622358"/>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Launch marketing campaigns in underperforming states to expand market reach and boost sales.</a:t>
            </a:r>
            <a:endParaRPr lang="en-US" sz="1750" dirty="0"/>
          </a:p>
        </p:txBody>
      </p:sp>
      <p:sp>
        <p:nvSpPr>
          <p:cNvPr id="13" name="Shape 7"/>
          <p:cNvSpPr/>
          <p:nvPr/>
        </p:nvSpPr>
        <p:spPr>
          <a:xfrm>
            <a:off x="793790" y="4809411"/>
            <a:ext cx="6407944" cy="2592348"/>
          </a:xfrm>
          <a:prstGeom prst="roundRect">
            <a:avLst>
              <a:gd name="adj" fmla="val 3675"/>
            </a:avLst>
          </a:prstGeom>
          <a:solidFill>
            <a:srgbClr val="31136C"/>
          </a:solidFill>
          <a:ln w="7620">
            <a:solidFill>
              <a:srgbClr val="4A2C85"/>
            </a:solidFill>
            <a:prstDash val="solid"/>
          </a:ln>
        </p:spPr>
      </p:sp>
      <p:pic>
        <p:nvPicPr>
          <p:cNvPr id="14" name="Image 4" descr="preencoded.png"/>
          <p:cNvPicPr>
            <a:picLocks noChangeAspect="1"/>
          </p:cNvPicPr>
          <p:nvPr/>
        </p:nvPicPr>
        <p:blipFill>
          <a:blip r:embed="rId7"/>
          <a:stretch>
            <a:fillRect/>
          </a:stretch>
        </p:blipFill>
        <p:spPr>
          <a:xfrm>
            <a:off x="1028224" y="5043845"/>
            <a:ext cx="680442" cy="680442"/>
          </a:xfrm>
          <a:prstGeom prst="rect">
            <a:avLst/>
          </a:prstGeom>
        </p:spPr>
      </p:pic>
      <p:pic>
        <p:nvPicPr>
          <p:cNvPr id="15" name="Image 5" descr="preencoded.png"/>
          <p:cNvPicPr>
            <a:picLocks noChangeAspect="1"/>
          </p:cNvPicPr>
          <p:nvPr/>
        </p:nvPicPr>
        <p:blipFill>
          <a:blip r:embed="rId8"/>
          <a:stretch>
            <a:fillRect/>
          </a:stretch>
        </p:blipFill>
        <p:spPr>
          <a:xfrm>
            <a:off x="1215390" y="5192673"/>
            <a:ext cx="306110" cy="382667"/>
          </a:xfrm>
          <a:prstGeom prst="rect">
            <a:avLst/>
          </a:prstGeom>
        </p:spPr>
      </p:pic>
      <p:sp>
        <p:nvSpPr>
          <p:cNvPr id="16" name="Text 8"/>
          <p:cNvSpPr/>
          <p:nvPr/>
        </p:nvSpPr>
        <p:spPr>
          <a:xfrm>
            <a:off x="1028224" y="5951101"/>
            <a:ext cx="3327083"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Incentivize Sales Teams</a:t>
            </a:r>
            <a:endParaRPr lang="en-US" sz="2200" dirty="0"/>
          </a:p>
        </p:txBody>
      </p:sp>
      <p:sp>
        <p:nvSpPr>
          <p:cNvPr id="17" name="Text 9"/>
          <p:cNvSpPr/>
          <p:nvPr/>
        </p:nvSpPr>
        <p:spPr>
          <a:xfrm>
            <a:off x="1028224" y="6441519"/>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Introduce incentive programs for supervisors and their teams to further motivate and boost sales performance.</a:t>
            </a:r>
            <a:endParaRPr lang="en-US" sz="1750" dirty="0"/>
          </a:p>
        </p:txBody>
      </p:sp>
      <p:sp>
        <p:nvSpPr>
          <p:cNvPr id="18" name="Shape 10"/>
          <p:cNvSpPr/>
          <p:nvPr/>
        </p:nvSpPr>
        <p:spPr>
          <a:xfrm>
            <a:off x="7428548" y="4809411"/>
            <a:ext cx="6408063" cy="2592348"/>
          </a:xfrm>
          <a:prstGeom prst="roundRect">
            <a:avLst>
              <a:gd name="adj" fmla="val 3675"/>
            </a:avLst>
          </a:prstGeom>
          <a:solidFill>
            <a:srgbClr val="31136C"/>
          </a:solidFill>
          <a:ln w="7620">
            <a:solidFill>
              <a:srgbClr val="4A2C85"/>
            </a:solidFill>
            <a:prstDash val="solid"/>
          </a:ln>
        </p:spPr>
      </p:sp>
      <p:pic>
        <p:nvPicPr>
          <p:cNvPr id="19" name="Image 6" descr="preencoded.png"/>
          <p:cNvPicPr>
            <a:picLocks noChangeAspect="1"/>
          </p:cNvPicPr>
          <p:nvPr/>
        </p:nvPicPr>
        <p:blipFill>
          <a:blip r:embed="rId9"/>
          <a:stretch>
            <a:fillRect/>
          </a:stretch>
        </p:blipFill>
        <p:spPr>
          <a:xfrm>
            <a:off x="7662982" y="5043845"/>
            <a:ext cx="680442" cy="680442"/>
          </a:xfrm>
          <a:prstGeom prst="rect">
            <a:avLst/>
          </a:prstGeom>
        </p:spPr>
      </p:pic>
      <p:pic>
        <p:nvPicPr>
          <p:cNvPr id="20" name="Image 7" descr="preencoded.png"/>
          <p:cNvPicPr>
            <a:picLocks noChangeAspect="1"/>
          </p:cNvPicPr>
          <p:nvPr/>
        </p:nvPicPr>
        <p:blipFill>
          <a:blip r:embed="rId10"/>
          <a:stretch>
            <a:fillRect/>
          </a:stretch>
        </p:blipFill>
        <p:spPr>
          <a:xfrm>
            <a:off x="7850148" y="5192673"/>
            <a:ext cx="306110" cy="382667"/>
          </a:xfrm>
          <a:prstGeom prst="rect">
            <a:avLst/>
          </a:prstGeom>
        </p:spPr>
      </p:pic>
      <p:sp>
        <p:nvSpPr>
          <p:cNvPr id="21" name="Text 11"/>
          <p:cNvSpPr/>
          <p:nvPr/>
        </p:nvSpPr>
        <p:spPr>
          <a:xfrm>
            <a:off x="7662982" y="5951101"/>
            <a:ext cx="3291721"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Continuous Monitoring</a:t>
            </a:r>
            <a:endParaRPr lang="en-US" sz="2200" dirty="0"/>
          </a:p>
        </p:txBody>
      </p:sp>
      <p:sp>
        <p:nvSpPr>
          <p:cNvPr id="22" name="Text 12"/>
          <p:cNvSpPr/>
          <p:nvPr/>
        </p:nvSpPr>
        <p:spPr>
          <a:xfrm>
            <a:off x="7662982" y="6441519"/>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Regularly update and review the Power BI dashboard to monitor performance trends and adapt strategies.</a:t>
            </a:r>
            <a:endParaRPr lang="en-US" sz="1750" dirty="0"/>
          </a:p>
        </p:txBody>
      </p:sp>
      <p:sp>
        <p:nvSpPr>
          <p:cNvPr id="23" name="Rectangle 22"/>
          <p:cNvSpPr/>
          <p:nvPr/>
        </p:nvSpPr>
        <p:spPr>
          <a:xfrm>
            <a:off x="12884727" y="7616536"/>
            <a:ext cx="1745673" cy="613064"/>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56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Closing Statement</a:t>
            </a:r>
            <a:endParaRPr lang="en-US" sz="2200" dirty="0"/>
          </a:p>
        </p:txBody>
      </p:sp>
      <p:sp>
        <p:nvSpPr>
          <p:cNvPr id="3" name="Text 1"/>
          <p:cNvSpPr/>
          <p:nvPr/>
        </p:nvSpPr>
        <p:spPr>
          <a:xfrm>
            <a:off x="793790" y="2137291"/>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Conclusion: Empowering Data-Driven Decisions</a:t>
            </a:r>
            <a:endParaRPr lang="en-US" sz="4450" dirty="0"/>
          </a:p>
        </p:txBody>
      </p:sp>
      <p:sp>
        <p:nvSpPr>
          <p:cNvPr id="4" name="Shape 2"/>
          <p:cNvSpPr/>
          <p:nvPr/>
        </p:nvSpPr>
        <p:spPr>
          <a:xfrm>
            <a:off x="793790" y="3895011"/>
            <a:ext cx="510302" cy="510302"/>
          </a:xfrm>
          <a:prstGeom prst="roundRect">
            <a:avLst>
              <a:gd name="adj" fmla="val 18669"/>
            </a:avLst>
          </a:prstGeom>
          <a:solidFill>
            <a:srgbClr val="31136C"/>
          </a:solidFill>
          <a:ln w="7620">
            <a:solidFill>
              <a:srgbClr val="4A2C85"/>
            </a:solidFill>
            <a:prstDash val="solid"/>
          </a:ln>
        </p:spPr>
      </p:sp>
      <p:sp>
        <p:nvSpPr>
          <p:cNvPr id="5" name="Text 3"/>
          <p:cNvSpPr/>
          <p:nvPr/>
        </p:nvSpPr>
        <p:spPr>
          <a:xfrm>
            <a:off x="1530906" y="3968710"/>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This Power BI project clearly demonstrates how interactive dashboards empower data-driven decisions within sales operations.</a:t>
            </a:r>
            <a:endParaRPr lang="en-US" sz="1750" dirty="0"/>
          </a:p>
        </p:txBody>
      </p:sp>
      <p:sp>
        <p:nvSpPr>
          <p:cNvPr id="6" name="Shape 4"/>
          <p:cNvSpPr/>
          <p:nvPr/>
        </p:nvSpPr>
        <p:spPr>
          <a:xfrm>
            <a:off x="7456884" y="3895011"/>
            <a:ext cx="510302" cy="510302"/>
          </a:xfrm>
          <a:prstGeom prst="roundRect">
            <a:avLst>
              <a:gd name="adj" fmla="val 18669"/>
            </a:avLst>
          </a:prstGeom>
          <a:solidFill>
            <a:srgbClr val="31136C"/>
          </a:solidFill>
          <a:ln w="7620">
            <a:solidFill>
              <a:srgbClr val="4A2C85"/>
            </a:solidFill>
            <a:prstDash val="solid"/>
          </a:ln>
        </p:spPr>
      </p:sp>
      <p:sp>
        <p:nvSpPr>
          <p:cNvPr id="7" name="Text 5"/>
          <p:cNvSpPr/>
          <p:nvPr/>
        </p:nvSpPr>
        <p:spPr>
          <a:xfrm>
            <a:off x="8194000" y="3968710"/>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We successfully cleaned and modeled raw sales data, transforming it into a decision-ready format for immediate use.</a:t>
            </a:r>
            <a:endParaRPr lang="en-US" sz="1750" dirty="0"/>
          </a:p>
        </p:txBody>
      </p:sp>
      <p:sp>
        <p:nvSpPr>
          <p:cNvPr id="8" name="Shape 6"/>
          <p:cNvSpPr/>
          <p:nvPr/>
        </p:nvSpPr>
        <p:spPr>
          <a:xfrm>
            <a:off x="793790" y="5511046"/>
            <a:ext cx="510302" cy="510302"/>
          </a:xfrm>
          <a:prstGeom prst="roundRect">
            <a:avLst>
              <a:gd name="adj" fmla="val 18669"/>
            </a:avLst>
          </a:prstGeom>
          <a:solidFill>
            <a:srgbClr val="31136C"/>
          </a:solidFill>
          <a:ln w="7620">
            <a:solidFill>
              <a:srgbClr val="4A2C85"/>
            </a:solidFill>
            <a:prstDash val="solid"/>
          </a:ln>
        </p:spPr>
      </p:sp>
      <p:sp>
        <p:nvSpPr>
          <p:cNvPr id="9" name="Text 7"/>
          <p:cNvSpPr/>
          <p:nvPr/>
        </p:nvSpPr>
        <p:spPr>
          <a:xfrm>
            <a:off x="1530906" y="5584746"/>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The intuitive and interactive dashboard provides stakeholders with clear visibility into performance.</a:t>
            </a:r>
            <a:endParaRPr lang="en-US" sz="1750" dirty="0"/>
          </a:p>
        </p:txBody>
      </p:sp>
      <p:sp>
        <p:nvSpPr>
          <p:cNvPr id="10" name="Shape 8"/>
          <p:cNvSpPr/>
          <p:nvPr/>
        </p:nvSpPr>
        <p:spPr>
          <a:xfrm>
            <a:off x="7456884" y="5511046"/>
            <a:ext cx="510302" cy="510302"/>
          </a:xfrm>
          <a:prstGeom prst="roundRect">
            <a:avLst>
              <a:gd name="adj" fmla="val 18669"/>
            </a:avLst>
          </a:prstGeom>
          <a:solidFill>
            <a:srgbClr val="31136C"/>
          </a:solidFill>
          <a:ln w="7620">
            <a:solidFill>
              <a:srgbClr val="4A2C85"/>
            </a:solidFill>
            <a:prstDash val="solid"/>
          </a:ln>
        </p:spPr>
      </p:sp>
      <p:sp>
        <p:nvSpPr>
          <p:cNvPr id="11" name="Text 9"/>
          <p:cNvSpPr/>
          <p:nvPr/>
        </p:nvSpPr>
        <p:spPr>
          <a:xfrm>
            <a:off x="8194000" y="5584746"/>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The project delivered actionable insights crucial for optimizing inventory management and strategic planning.</a:t>
            </a:r>
            <a:endParaRPr lang="en-US" sz="1750" dirty="0"/>
          </a:p>
        </p:txBody>
      </p:sp>
      <p:sp>
        <p:nvSpPr>
          <p:cNvPr id="12" name="Rectangle 11"/>
          <p:cNvSpPr/>
          <p:nvPr/>
        </p:nvSpPr>
        <p:spPr>
          <a:xfrm>
            <a:off x="12884727" y="7616536"/>
            <a:ext cx="1745673" cy="61306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84727" y="7616536"/>
            <a:ext cx="1745673" cy="61306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4" name="Text 0"/>
          <p:cNvSpPr/>
          <p:nvPr/>
        </p:nvSpPr>
        <p:spPr>
          <a:xfrm>
            <a:off x="-4792509" y="4219979"/>
            <a:ext cx="9025619" cy="1411843"/>
          </a:xfrm>
          <a:prstGeom prst="rect">
            <a:avLst/>
          </a:prstGeom>
          <a:noFill/>
          <a:ln/>
        </p:spPr>
        <p:txBody>
          <a:bodyPr wrap="none" lIns="0" tIns="0" rIns="0" bIns="0" rtlCol="0" anchor="t"/>
          <a:lstStyle/>
          <a:p>
            <a:pPr marL="0" indent="0" algn="l">
              <a:lnSpc>
                <a:spcPts val="5550"/>
              </a:lnSpc>
              <a:buNone/>
            </a:pPr>
            <a:r>
              <a:rPr lang="en-US" sz="8800" dirty="0">
                <a:solidFill>
                  <a:srgbClr val="403CCF"/>
                </a:solidFill>
                <a:latin typeface="Libre Baskerville" pitchFamily="34" charset="0"/>
                <a:ea typeface="Libre Baskerville" pitchFamily="34" charset="-122"/>
                <a:cs typeface="Libre Baskerville" pitchFamily="34" charset="-120"/>
              </a:rPr>
              <a:t>                              Thank You</a:t>
            </a:r>
            <a:endParaRPr lang="en-US" sz="8800" dirty="0"/>
          </a:p>
        </p:txBody>
      </p:sp>
      <p:sp>
        <p:nvSpPr>
          <p:cNvPr id="5" name="Text 1"/>
          <p:cNvSpPr/>
          <p:nvPr/>
        </p:nvSpPr>
        <p:spPr>
          <a:xfrm>
            <a:off x="653940" y="5144707"/>
            <a:ext cx="13546154" cy="1203155"/>
          </a:xfrm>
          <a:prstGeom prst="rect">
            <a:avLst/>
          </a:prstGeom>
          <a:noFill/>
          <a:ln/>
        </p:spPr>
        <p:txBody>
          <a:bodyPr wrap="none" lIns="0" tIns="0" rIns="0" bIns="0" rtlCol="0" anchor="t"/>
          <a:lstStyle/>
          <a:p>
            <a:pPr marL="0" indent="0" algn="ctr">
              <a:lnSpc>
                <a:spcPts val="2850"/>
              </a:lnSpc>
              <a:buNone/>
            </a:pPr>
            <a:r>
              <a:rPr lang="en-US" sz="2400" dirty="0">
                <a:solidFill>
                  <a:srgbClr val="49495A"/>
                </a:solidFill>
                <a:latin typeface="Open Sans" pitchFamily="34" charset="0"/>
                <a:ea typeface="Open Sans" pitchFamily="34" charset="-122"/>
                <a:cs typeface="Open Sans" pitchFamily="34" charset="-120"/>
              </a:rPr>
              <a:t>We appreciate your time and attention.</a:t>
            </a:r>
            <a:endParaRPr lang="en-US" sz="2400" dirty="0"/>
          </a:p>
        </p:txBody>
      </p:sp>
    </p:spTree>
    <p:extLst>
      <p:ext uri="{BB962C8B-B14F-4D97-AF65-F5344CB8AC3E}">
        <p14:creationId xmlns:p14="http://schemas.microsoft.com/office/powerpoint/2010/main" val="1812850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506</Words>
  <Application>Microsoft Office PowerPoint</Application>
  <PresentationFormat>Custom</PresentationFormat>
  <Paragraphs>66</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Open Sans</vt:lpstr>
      <vt:lpstr>Heebo Light</vt:lpstr>
      <vt:lpstr>Montserrat</vt:lpstr>
      <vt:lpstr>Libre Baskerville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admin</cp:lastModifiedBy>
  <cp:revision>4</cp:revision>
  <dcterms:created xsi:type="dcterms:W3CDTF">2025-09-17T16:09:21Z</dcterms:created>
  <dcterms:modified xsi:type="dcterms:W3CDTF">2025-09-18T15:36:17Z</dcterms:modified>
</cp:coreProperties>
</file>